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3" r:id="rId7"/>
    <p:sldId id="264" r:id="rId8"/>
    <p:sldId id="265" r:id="rId9"/>
  </p:sldIdLst>
  <p:sldSz cx="9144000" cy="6858000" type="screen4x3"/>
  <p:notesSz cx="7102475" cy="102346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3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C99400E9-6D7C-42B1-B0DC-1053E63CECA7}" type="datetimeFigureOut">
              <a:rPr lang="ru-RU" smtClean="0"/>
              <a:pPr/>
              <a:t>19.08.2020</a:t>
            </a:fld>
            <a:endParaRPr lang="ru-RU"/>
          </a:p>
        </p:txBody>
      </p:sp>
      <p:sp>
        <p:nvSpPr>
          <p:cNvPr id="17" name="Нижний колонтитул 16"/>
          <p:cNvSpPr>
            <a:spLocks noGrp="1"/>
          </p:cNvSpPr>
          <p:nvPr>
            <p:ph type="ftr" sz="quarter" idx="11"/>
          </p:nvPr>
        </p:nvSpPr>
        <p:spPr>
          <a:xfrm>
            <a:off x="2898648" y="6355080"/>
            <a:ext cx="3474720" cy="365760"/>
          </a:xfrm>
        </p:spPr>
        <p:txBody>
          <a:bodyPr/>
          <a:lstStyle/>
          <a:p>
            <a:endParaRPr lang="ru-RU"/>
          </a:p>
        </p:txBody>
      </p:sp>
      <p:sp>
        <p:nvSpPr>
          <p:cNvPr id="29" name="Номер слайда 28"/>
          <p:cNvSpPr>
            <a:spLocks noGrp="1"/>
          </p:cNvSpPr>
          <p:nvPr>
            <p:ph type="sldNum" sz="quarter" idx="12"/>
          </p:nvPr>
        </p:nvSpPr>
        <p:spPr>
          <a:xfrm>
            <a:off x="1216152" y="6355080"/>
            <a:ext cx="1219200" cy="365760"/>
          </a:xfrm>
        </p:spPr>
        <p:txBody>
          <a:bodyPr/>
          <a:lstStyle/>
          <a:p>
            <a:fld id="{2D21C3BD-73DF-4280-9079-BD6DC0ED8F6C}" type="slidenum">
              <a:rPr lang="ru-RU" smtClean="0"/>
              <a:pPr/>
              <a:t>‹#›</a:t>
            </a:fld>
            <a:endParaRPr 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D21C3BD-73DF-4280-9079-BD6DC0ED8F6C}" type="slidenum">
              <a:rPr lang="ru-RU" smtClean="0"/>
              <a:pPr/>
              <a:t>‹#›</a:t>
            </a:fld>
            <a:endParaRPr 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C99400E9-6D7C-42B1-B0DC-1053E63CECA7}" type="datetimeFigureOut">
              <a:rPr lang="ru-RU" smtClean="0"/>
              <a:pPr/>
              <a:t>19.08.2020</a:t>
            </a:fld>
            <a:endParaRPr lang="ru-RU"/>
          </a:p>
        </p:txBody>
      </p:sp>
      <p:sp>
        <p:nvSpPr>
          <p:cNvPr id="5" name="Нижний колонтитул 4"/>
          <p:cNvSpPr>
            <a:spLocks noGrp="1"/>
          </p:cNvSpPr>
          <p:nvPr>
            <p:ph type="ftr" sz="quarter" idx="11"/>
          </p:nvPr>
        </p:nvSpPr>
        <p:spPr>
          <a:xfrm>
            <a:off x="2898648" y="6355080"/>
            <a:ext cx="3474720" cy="365760"/>
          </a:xfrm>
        </p:spPr>
        <p:txBody>
          <a:bodyPr/>
          <a:lstStyle/>
          <a:p>
            <a:endParaRPr lang="ru-RU"/>
          </a:p>
        </p:txBody>
      </p:sp>
      <p:sp>
        <p:nvSpPr>
          <p:cNvPr id="6" name="Номер слайда 5"/>
          <p:cNvSpPr>
            <a:spLocks noGrp="1"/>
          </p:cNvSpPr>
          <p:nvPr>
            <p:ph type="sldNum" sz="quarter" idx="12"/>
          </p:nvPr>
        </p:nvSpPr>
        <p:spPr>
          <a:xfrm>
            <a:off x="1069848" y="6355080"/>
            <a:ext cx="1520952" cy="365760"/>
          </a:xfrm>
        </p:spPr>
        <p:txBody>
          <a:bodyPr/>
          <a:lstStyle/>
          <a:p>
            <a:fld id="{2D21C3BD-73DF-4280-9079-BD6DC0ED8F6C}" type="slidenum">
              <a:rPr lang="ru-RU" smtClean="0"/>
              <a:pPr/>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D21C3BD-73DF-4280-9079-BD6DC0ED8F6C}" type="slidenum">
              <a:rPr lang="ru-RU" smtClean="0"/>
              <a:pPr/>
              <a:t>‹#›</a:t>
            </a:fld>
            <a:endParaRPr 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D21C3BD-73DF-4280-9079-BD6DC0ED8F6C}" type="slidenum">
              <a:rPr lang="ru-RU" smtClean="0"/>
              <a:pPr/>
              <a:t>‹#›</a:t>
            </a:fld>
            <a:endParaRPr 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D21C3BD-73DF-4280-9079-BD6DC0ED8F6C}" type="slidenum">
              <a:rPr lang="ru-RU" smtClean="0"/>
              <a:pPr/>
              <a:t>‹#›</a:t>
            </a:fld>
            <a:endParaRPr 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D21C3BD-73DF-4280-9079-BD6DC0ED8F6C}" type="slidenum">
              <a:rPr lang="ru-RU" smtClean="0"/>
              <a:pPr/>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D21C3BD-73DF-4280-9079-BD6DC0ED8F6C}"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D21C3BD-73DF-4280-9079-BD6DC0ED8F6C}"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D21C3BD-73DF-4280-9079-BD6DC0ED8F6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99400E9-6D7C-42B1-B0DC-1053E63CECA7}" type="datetimeFigureOut">
              <a:rPr lang="ru-RU" smtClean="0"/>
              <a:pPr/>
              <a:t>19.08.2020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D21C3BD-73DF-4280-9079-BD6DC0ED8F6C}" type="slidenum">
              <a:rPr lang="ru-RU" smtClean="0"/>
              <a:pPr/>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C99400E9-6D7C-42B1-B0DC-1053E63CECA7}" type="datetimeFigureOut">
              <a:rPr lang="ru-RU" smtClean="0"/>
              <a:pPr/>
              <a:t>19.08.2020</a:t>
            </a:fld>
            <a:endParaRPr lang="ru-RU"/>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2D21C3BD-73DF-4280-9079-BD6DC0ED8F6C}" type="slidenum">
              <a:rPr lang="ru-RU" smtClean="0"/>
              <a:pPr/>
              <a:t>‹#›</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pPr algn="ctr"/>
            <a:r>
              <a:rPr lang="en-US" sz="2400" dirty="0" smtClean="0">
                <a:solidFill>
                  <a:srgbClr val="0070C0"/>
                </a:solidFill>
                <a:latin typeface="Arial" pitchFamily="34" charset="0"/>
                <a:cs typeface="Arial" pitchFamily="34" charset="0"/>
              </a:rPr>
              <a:t>GLOSSARY</a:t>
            </a:r>
            <a:endParaRPr lang="ru-RU" sz="2400" dirty="0">
              <a:solidFill>
                <a:srgbClr val="0070C0"/>
              </a:solidFill>
              <a:latin typeface="Arial" pitchFamily="34" charset="0"/>
              <a:cs typeface="Arial" pitchFamily="34" charset="0"/>
            </a:endParaRPr>
          </a:p>
        </p:txBody>
      </p:sp>
      <p:sp>
        <p:nvSpPr>
          <p:cNvPr id="5" name="Содержимое 4"/>
          <p:cNvSpPr>
            <a:spLocks noGrp="1"/>
          </p:cNvSpPr>
          <p:nvPr>
            <p:ph sz="quarter" idx="1"/>
          </p:nvPr>
        </p:nvSpPr>
        <p:spPr/>
        <p:txBody>
          <a:bodyPr/>
          <a:lstStyle/>
          <a:p>
            <a:pPr>
              <a:buNone/>
            </a:pPr>
            <a:endParaRPr lang="ru-RU" dirty="0" smtClean="0"/>
          </a:p>
          <a:p>
            <a:endParaRPr lang="ru-RU" dirty="0" smtClean="0"/>
          </a:p>
          <a:p>
            <a:pPr algn="just">
              <a:buNone/>
            </a:pPr>
            <a:r>
              <a:rPr lang="en-US" dirty="0" smtClean="0"/>
              <a:t>		</a:t>
            </a:r>
            <a:r>
              <a:rPr lang="en-US" dirty="0" smtClean="0">
                <a:solidFill>
                  <a:srgbClr val="002060"/>
                </a:solidFill>
                <a:latin typeface="Arial" pitchFamily="34" charset="0"/>
                <a:cs typeface="Arial" pitchFamily="34" charset="0"/>
              </a:rPr>
              <a:t>To develop one’s vocabulary successfully it is very useful to create a glossary of terms most frequently used in a person’s branch of knowledge or professional field.</a:t>
            </a:r>
            <a:endParaRPr lang="ru-RU" dirty="0" smtClean="0">
              <a:solidFill>
                <a:srgbClr val="002060"/>
              </a:solidFill>
              <a:latin typeface="Arial" pitchFamily="34" charset="0"/>
              <a:cs typeface="Arial" pitchFamily="34" charset="0"/>
            </a:endParaRPr>
          </a:p>
          <a:p>
            <a:pPr algn="just">
              <a:buNone/>
            </a:pPr>
            <a:r>
              <a:rPr lang="en-US" dirty="0" smtClean="0">
                <a:solidFill>
                  <a:srgbClr val="002060"/>
                </a:solidFill>
                <a:latin typeface="Arial" pitchFamily="34" charset="0"/>
                <a:cs typeface="Arial" pitchFamily="34" charset="0"/>
              </a:rPr>
              <a:t>		Reading academic or professional literature we come across lots of terms that are unfamiliar to us in the beginning. Authors of books usually include lists of terms or glossaries for the readers to find explanations.</a:t>
            </a:r>
            <a:endParaRPr lang="ru-RU" dirty="0">
              <a:solidFill>
                <a:srgbClr val="002060"/>
              </a:solidFill>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400" dirty="0" smtClean="0">
                <a:solidFill>
                  <a:srgbClr val="0070C0"/>
                </a:solidFill>
                <a:latin typeface="Arial" pitchFamily="34" charset="0"/>
                <a:cs typeface="Arial" pitchFamily="34" charset="0"/>
              </a:rPr>
              <a:t>GLOSSARY</a:t>
            </a:r>
            <a:endParaRPr lang="ru-RU" sz="2400" dirty="0"/>
          </a:p>
        </p:txBody>
      </p:sp>
      <p:sp>
        <p:nvSpPr>
          <p:cNvPr id="3" name="Содержимое 2"/>
          <p:cNvSpPr>
            <a:spLocks noGrp="1"/>
          </p:cNvSpPr>
          <p:nvPr>
            <p:ph sz="quarter" idx="1"/>
          </p:nvPr>
        </p:nvSpPr>
        <p:spPr/>
        <p:txBody>
          <a:bodyPr/>
          <a:lstStyle/>
          <a:p>
            <a:pPr algn="just">
              <a:buNone/>
            </a:pPr>
            <a:r>
              <a:rPr lang="en-US" dirty="0" smtClean="0"/>
              <a:t>		</a:t>
            </a:r>
            <a:endParaRPr lang="ru-RU" dirty="0" smtClean="0">
              <a:solidFill>
                <a:srgbClr val="002060"/>
              </a:solidFill>
            </a:endParaRPr>
          </a:p>
          <a:p>
            <a:pPr algn="just"/>
            <a:endParaRPr lang="ru-RU" dirty="0" smtClean="0">
              <a:solidFill>
                <a:srgbClr val="002060"/>
              </a:solidFill>
            </a:endParaRPr>
          </a:p>
          <a:p>
            <a:pPr algn="just">
              <a:lnSpc>
                <a:spcPct val="150000"/>
              </a:lnSpc>
              <a:buNone/>
            </a:pPr>
            <a:r>
              <a:rPr lang="en-US" dirty="0" smtClean="0">
                <a:solidFill>
                  <a:srgbClr val="002060"/>
                </a:solidFill>
              </a:rPr>
              <a:t>		</a:t>
            </a:r>
            <a:r>
              <a:rPr lang="en-US" dirty="0" smtClean="0">
                <a:solidFill>
                  <a:srgbClr val="002060"/>
                </a:solidFill>
                <a:latin typeface="Arial" pitchFamily="34" charset="0"/>
                <a:cs typeface="Arial" pitchFamily="34" charset="0"/>
              </a:rPr>
              <a:t>A </a:t>
            </a:r>
            <a:r>
              <a:rPr lang="en-US" b="1" dirty="0" smtClean="0">
                <a:solidFill>
                  <a:srgbClr val="002060"/>
                </a:solidFill>
                <a:latin typeface="Arial" pitchFamily="34" charset="0"/>
                <a:cs typeface="Arial" pitchFamily="34" charset="0"/>
              </a:rPr>
              <a:t>glossary</a:t>
            </a:r>
            <a:r>
              <a:rPr lang="en-US" dirty="0" smtClean="0">
                <a:solidFill>
                  <a:srgbClr val="002060"/>
                </a:solidFill>
                <a:latin typeface="Arial" pitchFamily="34" charset="0"/>
                <a:cs typeface="Arial" pitchFamily="34" charset="0"/>
              </a:rPr>
              <a:t> is a collection of words with their definitions, sometimes with translation into another language, comments and examples. They are usually listed in alphabetic order or compiled according to the topics.</a:t>
            </a:r>
            <a:endParaRPr lang="ru-RU" dirty="0" smtClean="0">
              <a:solidFill>
                <a:srgbClr val="002060"/>
              </a:solidFill>
              <a:latin typeface="Arial" pitchFamily="34" charset="0"/>
              <a:cs typeface="Arial" pitchFamily="34" charset="0"/>
            </a:endParaRPr>
          </a:p>
          <a:p>
            <a:endParaRPr lang="ru-RU"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400" dirty="0" smtClean="0">
                <a:solidFill>
                  <a:srgbClr val="0070C0"/>
                </a:solidFill>
                <a:latin typeface="Arial" pitchFamily="34" charset="0"/>
                <a:cs typeface="Arial" pitchFamily="34" charset="0"/>
              </a:rPr>
              <a:t>GLOSSARY</a:t>
            </a:r>
            <a:endParaRPr lang="ru-RU" sz="2400" dirty="0"/>
          </a:p>
        </p:txBody>
      </p:sp>
      <p:sp>
        <p:nvSpPr>
          <p:cNvPr id="3" name="Содержимое 2"/>
          <p:cNvSpPr>
            <a:spLocks noGrp="1"/>
          </p:cNvSpPr>
          <p:nvPr>
            <p:ph sz="quarter" idx="1"/>
          </p:nvPr>
        </p:nvSpPr>
        <p:spPr/>
        <p:txBody>
          <a:bodyPr/>
          <a:lstStyle/>
          <a:p>
            <a:pPr>
              <a:buNone/>
            </a:pPr>
            <a:r>
              <a:rPr lang="en-US" dirty="0" smtClean="0"/>
              <a:t>  		</a:t>
            </a:r>
          </a:p>
          <a:p>
            <a:pPr algn="just">
              <a:buNone/>
            </a:pPr>
            <a:r>
              <a:rPr lang="en-US" dirty="0" smtClean="0"/>
              <a:t>		</a:t>
            </a:r>
            <a:r>
              <a:rPr lang="en-US" dirty="0" smtClean="0">
                <a:solidFill>
                  <a:srgbClr val="002060"/>
                </a:solidFill>
                <a:latin typeface="Arial" pitchFamily="34" charset="0"/>
                <a:cs typeface="Arial" pitchFamily="34" charset="0"/>
              </a:rPr>
              <a:t>The use of dictionaries and glossaries is very important when we are starting a new area in a foreign language.</a:t>
            </a:r>
            <a:endParaRPr lang="ru-RU" dirty="0" smtClean="0">
              <a:solidFill>
                <a:srgbClr val="002060"/>
              </a:solidFill>
              <a:latin typeface="Arial" pitchFamily="34" charset="0"/>
              <a:cs typeface="Arial" pitchFamily="34" charset="0"/>
            </a:endParaRPr>
          </a:p>
          <a:p>
            <a:pPr algn="just">
              <a:buNone/>
            </a:pPr>
            <a:endParaRPr lang="ru-RU" dirty="0" smtClean="0">
              <a:solidFill>
                <a:srgbClr val="002060"/>
              </a:solidFill>
              <a:latin typeface="Arial" pitchFamily="34" charset="0"/>
              <a:cs typeface="Arial" pitchFamily="34" charset="0"/>
            </a:endParaRPr>
          </a:p>
          <a:p>
            <a:pPr algn="just">
              <a:buNone/>
            </a:pPr>
            <a:r>
              <a:rPr lang="en-US" dirty="0" smtClean="0">
                <a:solidFill>
                  <a:srgbClr val="002060"/>
                </a:solidFill>
                <a:latin typeface="Arial" pitchFamily="34" charset="0"/>
                <a:cs typeface="Arial" pitchFamily="34" charset="0"/>
              </a:rPr>
              <a:t>		Keeping a glossary will help not waste time on looking up new terms again and again in dictionaries if you don’t remember them.</a:t>
            </a:r>
            <a:endParaRPr lang="ru-RU" dirty="0" smtClean="0">
              <a:solidFill>
                <a:srgbClr val="002060"/>
              </a:solidFill>
              <a:latin typeface="Arial" pitchFamily="34" charset="0"/>
              <a:cs typeface="Arial" pitchFamily="34" charset="0"/>
            </a:endParaRPr>
          </a:p>
          <a:p>
            <a:pPr algn="just">
              <a:buNone/>
            </a:pPr>
            <a:r>
              <a:rPr lang="kk-KZ" dirty="0" smtClean="0">
                <a:solidFill>
                  <a:srgbClr val="002060"/>
                </a:solidFill>
                <a:latin typeface="Arial" pitchFamily="34" charset="0"/>
                <a:cs typeface="Arial" pitchFamily="34" charset="0"/>
              </a:rPr>
              <a:t> </a:t>
            </a:r>
            <a:endParaRPr lang="ru-RU" dirty="0" smtClean="0">
              <a:solidFill>
                <a:srgbClr val="002060"/>
              </a:solidFill>
              <a:latin typeface="Arial" pitchFamily="34" charset="0"/>
              <a:cs typeface="Arial" pitchFamily="34" charset="0"/>
            </a:endParaRPr>
          </a:p>
          <a:p>
            <a:pPr algn="just">
              <a:lnSpc>
                <a:spcPct val="150000"/>
              </a:lnSpc>
              <a:buNone/>
            </a:pPr>
            <a:endParaRPr lang="ru-RU" dirty="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400" dirty="0" smtClean="0">
                <a:solidFill>
                  <a:srgbClr val="0070C0"/>
                </a:solidFill>
                <a:latin typeface="Arial" pitchFamily="34" charset="0"/>
                <a:cs typeface="Arial" pitchFamily="34" charset="0"/>
              </a:rPr>
              <a:t>GLOSSARY</a:t>
            </a:r>
            <a:endParaRPr lang="ru-RU" sz="2400" dirty="0"/>
          </a:p>
        </p:txBody>
      </p:sp>
      <p:sp>
        <p:nvSpPr>
          <p:cNvPr id="3" name="Содержимое 2"/>
          <p:cNvSpPr>
            <a:spLocks noGrp="1"/>
          </p:cNvSpPr>
          <p:nvPr>
            <p:ph sz="quarter" idx="1"/>
          </p:nvPr>
        </p:nvSpPr>
        <p:spPr/>
        <p:txBody>
          <a:bodyPr/>
          <a:lstStyle/>
          <a:p>
            <a:pPr>
              <a:buNone/>
            </a:pPr>
            <a:r>
              <a:rPr lang="en-US" dirty="0" smtClean="0"/>
              <a:t>         </a:t>
            </a:r>
          </a:p>
          <a:p>
            <a:pPr algn="just">
              <a:buNone/>
            </a:pPr>
            <a:r>
              <a:rPr lang="en-US" dirty="0" smtClean="0"/>
              <a:t>		</a:t>
            </a:r>
            <a:r>
              <a:rPr lang="kk-KZ" dirty="0" smtClean="0"/>
              <a:t> </a:t>
            </a:r>
            <a:r>
              <a:rPr lang="en-US" dirty="0" smtClean="0">
                <a:solidFill>
                  <a:srgbClr val="002060"/>
                </a:solidFill>
                <a:latin typeface="Arial" pitchFamily="34" charset="0"/>
                <a:cs typeface="Arial" pitchFamily="34" charset="0"/>
              </a:rPr>
              <a:t>There are no definite rules for compiling a glossary, but there are a number of recommendations that it is advisable to follow:</a:t>
            </a:r>
            <a:endParaRPr lang="ru-RU" dirty="0" smtClean="0">
              <a:solidFill>
                <a:srgbClr val="002060"/>
              </a:solidFill>
              <a:latin typeface="Arial" pitchFamily="34" charset="0"/>
              <a:cs typeface="Arial" pitchFamily="34" charset="0"/>
            </a:endParaRPr>
          </a:p>
          <a:p>
            <a:pPr algn="just">
              <a:buFont typeface="Wingdings" pitchFamily="2" charset="2"/>
              <a:buChar char="§"/>
            </a:pPr>
            <a:r>
              <a:rPr lang="en-US" dirty="0" smtClean="0">
                <a:solidFill>
                  <a:srgbClr val="002060"/>
                </a:solidFill>
                <a:latin typeface="Arial" pitchFamily="34" charset="0"/>
                <a:cs typeface="Arial" pitchFamily="34" charset="0"/>
              </a:rPr>
              <a:t>keep the alphabetical order, </a:t>
            </a:r>
            <a:endParaRPr lang="ru-RU" dirty="0" smtClean="0">
              <a:solidFill>
                <a:srgbClr val="002060"/>
              </a:solidFill>
              <a:latin typeface="Arial" pitchFamily="34" charset="0"/>
              <a:cs typeface="Arial" pitchFamily="34" charset="0"/>
            </a:endParaRPr>
          </a:p>
          <a:p>
            <a:pPr algn="just">
              <a:buFont typeface="Wingdings" pitchFamily="2" charset="2"/>
              <a:buChar char="§"/>
            </a:pPr>
            <a:r>
              <a:rPr lang="en-US" dirty="0" smtClean="0">
                <a:solidFill>
                  <a:srgbClr val="002060"/>
                </a:solidFill>
                <a:latin typeface="Arial" pitchFamily="34" charset="0"/>
                <a:cs typeface="Arial" pitchFamily="34" charset="0"/>
              </a:rPr>
              <a:t>give an accurate translation of words,</a:t>
            </a:r>
            <a:endParaRPr lang="ru-RU" dirty="0" smtClean="0">
              <a:solidFill>
                <a:srgbClr val="002060"/>
              </a:solidFill>
              <a:latin typeface="Arial" pitchFamily="34" charset="0"/>
              <a:cs typeface="Arial" pitchFamily="34" charset="0"/>
            </a:endParaRPr>
          </a:p>
          <a:p>
            <a:pPr algn="just">
              <a:buFont typeface="Wingdings" pitchFamily="2" charset="2"/>
              <a:buChar char="§"/>
            </a:pPr>
            <a:r>
              <a:rPr lang="en-US" dirty="0" smtClean="0">
                <a:solidFill>
                  <a:srgbClr val="002060"/>
                </a:solidFill>
                <a:latin typeface="Arial" pitchFamily="34" charset="0"/>
                <a:cs typeface="Arial" pitchFamily="34" charset="0"/>
              </a:rPr>
              <a:t>include explanations of terms.</a:t>
            </a:r>
            <a:endParaRPr lang="ru-RU" dirty="0" smtClean="0">
              <a:solidFill>
                <a:srgbClr val="002060"/>
              </a:solidFill>
              <a:latin typeface="Arial" pitchFamily="34" charset="0"/>
              <a:cs typeface="Arial" pitchFamily="34" charset="0"/>
            </a:endParaRPr>
          </a:p>
          <a:p>
            <a:pPr algn="just">
              <a:lnSpc>
                <a:spcPct val="150000"/>
              </a:lnSpc>
              <a:buNone/>
            </a:pPr>
            <a:endParaRPr lang="ru-RU" dirty="0">
              <a:solidFill>
                <a:srgbClr val="00206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400" dirty="0" smtClean="0">
                <a:solidFill>
                  <a:srgbClr val="0070C0"/>
                </a:solidFill>
                <a:latin typeface="Arial" pitchFamily="34" charset="0"/>
                <a:cs typeface="Arial" pitchFamily="34" charset="0"/>
              </a:rPr>
              <a:t>NB!</a:t>
            </a:r>
            <a:endParaRPr lang="ru-RU" sz="2400" dirty="0"/>
          </a:p>
        </p:txBody>
      </p:sp>
      <p:sp>
        <p:nvSpPr>
          <p:cNvPr id="3" name="Содержимое 2"/>
          <p:cNvSpPr>
            <a:spLocks noGrp="1"/>
          </p:cNvSpPr>
          <p:nvPr>
            <p:ph sz="quarter" idx="1"/>
          </p:nvPr>
        </p:nvSpPr>
        <p:spPr/>
        <p:txBody>
          <a:bodyPr/>
          <a:lstStyle/>
          <a:p>
            <a:pPr algn="just">
              <a:lnSpc>
                <a:spcPct val="150000"/>
              </a:lnSpc>
              <a:buNone/>
            </a:pPr>
            <a:r>
              <a:rPr lang="en-US" dirty="0" smtClean="0">
                <a:solidFill>
                  <a:srgbClr val="002060"/>
                </a:solidFill>
              </a:rPr>
              <a:t>	</a:t>
            </a:r>
            <a:endParaRPr lang="ru-RU" dirty="0" smtClean="0"/>
          </a:p>
          <a:p>
            <a:pPr algn="just">
              <a:buNone/>
            </a:pPr>
            <a:r>
              <a:rPr lang="en-US" dirty="0" smtClean="0"/>
              <a:t>		</a:t>
            </a:r>
            <a:r>
              <a:rPr lang="en-US" dirty="0" smtClean="0">
                <a:solidFill>
                  <a:srgbClr val="002060"/>
                </a:solidFill>
                <a:latin typeface="Arial" pitchFamily="34" charset="0"/>
                <a:cs typeface="Arial" pitchFamily="34" charset="0"/>
              </a:rPr>
              <a:t>Compiling a glossary you should remember that there are different types of terms, which are classified according to the following criteria:</a:t>
            </a:r>
            <a:endParaRPr lang="ru-RU" dirty="0" smtClean="0">
              <a:solidFill>
                <a:srgbClr val="002060"/>
              </a:solidFill>
              <a:latin typeface="Arial" pitchFamily="34" charset="0"/>
              <a:cs typeface="Arial" pitchFamily="34" charset="0"/>
            </a:endParaRPr>
          </a:p>
          <a:p>
            <a:pPr lvl="0" algn="just">
              <a:buNone/>
            </a:pPr>
            <a:r>
              <a:rPr lang="en-US" dirty="0" smtClean="0">
                <a:solidFill>
                  <a:srgbClr val="002060"/>
                </a:solidFill>
                <a:latin typeface="Arial" pitchFamily="34" charset="0"/>
                <a:cs typeface="Arial" pitchFamily="34" charset="0"/>
              </a:rPr>
              <a:t>1. Terms that represent a different interpretation of common linguistic meaning. These terms are usually </a:t>
            </a:r>
            <a:r>
              <a:rPr lang="en-US" dirty="0" err="1" smtClean="0">
                <a:solidFill>
                  <a:srgbClr val="002060"/>
                </a:solidFill>
                <a:latin typeface="Arial" pitchFamily="34" charset="0"/>
                <a:cs typeface="Arial" pitchFamily="34" charset="0"/>
              </a:rPr>
              <a:t>polysemantic</a:t>
            </a:r>
            <a:r>
              <a:rPr lang="en-US" dirty="0" smtClean="0">
                <a:solidFill>
                  <a:srgbClr val="002060"/>
                </a:solidFill>
                <a:latin typeface="Arial" pitchFamily="34" charset="0"/>
                <a:cs typeface="Arial" pitchFamily="34" charset="0"/>
              </a:rPr>
              <a:t>; they can acquire different meanings in the field of science and technology while maintaining a semantic connection with a general linguistic meaning. </a:t>
            </a:r>
            <a:endParaRPr lang="ru-RU" dirty="0" smtClean="0">
              <a:solidFill>
                <a:srgbClr val="002060"/>
              </a:solidFill>
              <a:latin typeface="Arial" pitchFamily="34" charset="0"/>
              <a:cs typeface="Arial" pitchFamily="34" charset="0"/>
            </a:endParaRPr>
          </a:p>
          <a:p>
            <a:pPr>
              <a:lnSpc>
                <a:spcPct val="150000"/>
              </a:lnSpc>
            </a:pPr>
            <a:endParaRPr lang="ru-RU" dirty="0">
              <a:solidFill>
                <a:srgbClr val="00206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2400" dirty="0" smtClean="0">
                <a:solidFill>
                  <a:srgbClr val="0070C0"/>
                </a:solidFill>
                <a:latin typeface="Arial" pitchFamily="34" charset="0"/>
                <a:cs typeface="Arial" pitchFamily="34" charset="0"/>
              </a:rPr>
              <a:t>NB!</a:t>
            </a:r>
            <a:endParaRPr lang="ru-RU" sz="2400" dirty="0"/>
          </a:p>
        </p:txBody>
      </p:sp>
      <p:sp>
        <p:nvSpPr>
          <p:cNvPr id="3" name="Содержимое 2"/>
          <p:cNvSpPr>
            <a:spLocks noGrp="1"/>
          </p:cNvSpPr>
          <p:nvPr>
            <p:ph sz="quarter" idx="1"/>
          </p:nvPr>
        </p:nvSpPr>
        <p:spPr/>
        <p:txBody>
          <a:bodyPr/>
          <a:lstStyle/>
          <a:p>
            <a:pPr lvl="0">
              <a:buNone/>
            </a:pPr>
            <a:endParaRPr lang="ru-RU" dirty="0" smtClean="0"/>
          </a:p>
          <a:p>
            <a:pPr algn="just">
              <a:buNone/>
            </a:pPr>
            <a:r>
              <a:rPr lang="en-US" dirty="0" smtClean="0">
                <a:solidFill>
                  <a:srgbClr val="002060"/>
                </a:solidFill>
              </a:rPr>
              <a:t>	</a:t>
            </a:r>
            <a:r>
              <a:rPr lang="en-US" dirty="0" smtClean="0">
                <a:solidFill>
                  <a:srgbClr val="002060"/>
                </a:solidFill>
                <a:latin typeface="Arial" pitchFamily="34" charset="0"/>
                <a:cs typeface="Arial" pitchFamily="34" charset="0"/>
              </a:rPr>
              <a:t>It should be noted that such terms in various contexts can also denote concepts that are remote in meaning. For example, the following terminology words have the following meanings:</a:t>
            </a:r>
            <a:endParaRPr lang="ru-RU" dirty="0" smtClean="0">
              <a:solidFill>
                <a:srgbClr val="002060"/>
              </a:solidFill>
              <a:latin typeface="Arial" pitchFamily="34" charset="0"/>
              <a:cs typeface="Arial" pitchFamily="34" charset="0"/>
            </a:endParaRPr>
          </a:p>
          <a:p>
            <a:pPr algn="just">
              <a:buNone/>
            </a:pPr>
            <a:r>
              <a:rPr lang="en-US" i="1" dirty="0" smtClean="0">
                <a:solidFill>
                  <a:srgbClr val="002060"/>
                </a:solidFill>
                <a:latin typeface="Arial" pitchFamily="34" charset="0"/>
                <a:cs typeface="Arial" pitchFamily="34" charset="0"/>
              </a:rPr>
              <a:t>Thread - </a:t>
            </a:r>
            <a:r>
              <a:rPr lang="ru-RU" i="1" dirty="0" smtClean="0">
                <a:solidFill>
                  <a:srgbClr val="002060"/>
                </a:solidFill>
                <a:latin typeface="Arial" pitchFamily="34" charset="0"/>
                <a:cs typeface="Arial" pitchFamily="34" charset="0"/>
              </a:rPr>
              <a:t>нить</a:t>
            </a:r>
            <a:r>
              <a:rPr lang="en-US" i="1" dirty="0" smtClean="0">
                <a:solidFill>
                  <a:srgbClr val="002060"/>
                </a:solidFill>
                <a:latin typeface="Arial" pitchFamily="34" charset="0"/>
                <a:cs typeface="Arial" pitchFamily="34" charset="0"/>
              </a:rPr>
              <a:t>; </a:t>
            </a:r>
            <a:r>
              <a:rPr lang="ru-RU" i="1" dirty="0" smtClean="0">
                <a:solidFill>
                  <a:srgbClr val="002060"/>
                </a:solidFill>
                <a:latin typeface="Arial" pitchFamily="34" charset="0"/>
                <a:cs typeface="Arial" pitchFamily="34" charset="0"/>
              </a:rPr>
              <a:t>резьба</a:t>
            </a:r>
            <a:r>
              <a:rPr lang="en-US" i="1" dirty="0" smtClean="0">
                <a:solidFill>
                  <a:srgbClr val="002060"/>
                </a:solidFill>
                <a:latin typeface="Arial" pitchFamily="34" charset="0"/>
                <a:cs typeface="Arial" pitchFamily="34" charset="0"/>
              </a:rPr>
              <a:t>; </a:t>
            </a:r>
            <a:r>
              <a:rPr lang="ru-RU" i="1" dirty="0" smtClean="0">
                <a:solidFill>
                  <a:srgbClr val="002060"/>
                </a:solidFill>
                <a:latin typeface="Arial" pitchFamily="34" charset="0"/>
                <a:cs typeface="Arial" pitchFamily="34" charset="0"/>
              </a:rPr>
              <a:t>поток</a:t>
            </a:r>
            <a:r>
              <a:rPr lang="en-US" i="1" dirty="0" smtClean="0">
                <a:solidFill>
                  <a:srgbClr val="002060"/>
                </a:solidFill>
                <a:latin typeface="Arial" pitchFamily="34" charset="0"/>
                <a:cs typeface="Arial" pitchFamily="34" charset="0"/>
              </a:rPr>
              <a:t>; </a:t>
            </a:r>
            <a:r>
              <a:rPr lang="ru-RU" i="1" dirty="0" smtClean="0">
                <a:solidFill>
                  <a:srgbClr val="002060"/>
                </a:solidFill>
                <a:latin typeface="Arial" pitchFamily="34" charset="0"/>
                <a:cs typeface="Arial" pitchFamily="34" charset="0"/>
              </a:rPr>
              <a:t>уровень</a:t>
            </a:r>
            <a:r>
              <a:rPr lang="en-US" i="1" dirty="0" smtClean="0">
                <a:solidFill>
                  <a:srgbClr val="002060"/>
                </a:solidFill>
                <a:latin typeface="Arial" pitchFamily="34" charset="0"/>
                <a:cs typeface="Arial" pitchFamily="34" charset="0"/>
              </a:rPr>
              <a:t>; </a:t>
            </a:r>
            <a:r>
              <a:rPr lang="ru-RU" i="1" dirty="0" smtClean="0">
                <a:solidFill>
                  <a:srgbClr val="002060"/>
                </a:solidFill>
                <a:latin typeface="Arial" pitchFamily="34" charset="0"/>
                <a:cs typeface="Arial" pitchFamily="34" charset="0"/>
              </a:rPr>
              <a:t>процесс</a:t>
            </a:r>
            <a:r>
              <a:rPr lang="en-US" i="1" dirty="0" smtClean="0">
                <a:solidFill>
                  <a:srgbClr val="002060"/>
                </a:solidFill>
                <a:latin typeface="Arial" pitchFamily="34" charset="0"/>
                <a:cs typeface="Arial" pitchFamily="34" charset="0"/>
              </a:rPr>
              <a:t> (thread; flow; level; process; etc.)</a:t>
            </a:r>
            <a:endParaRPr lang="ru-RU" i="1" dirty="0" smtClean="0">
              <a:solidFill>
                <a:srgbClr val="002060"/>
              </a:solidFill>
              <a:latin typeface="Arial" pitchFamily="34" charset="0"/>
              <a:cs typeface="Arial" pitchFamily="34" charset="0"/>
            </a:endParaRPr>
          </a:p>
          <a:p>
            <a:pPr algn="just">
              <a:buNone/>
            </a:pPr>
            <a:r>
              <a:rPr lang="en-US" i="1" dirty="0" smtClean="0">
                <a:solidFill>
                  <a:srgbClr val="002060"/>
                </a:solidFill>
                <a:latin typeface="Arial" pitchFamily="34" charset="0"/>
                <a:cs typeface="Arial" pitchFamily="34" charset="0"/>
              </a:rPr>
              <a:t>Cash - </a:t>
            </a:r>
            <a:r>
              <a:rPr lang="ru-RU" i="1" dirty="0" smtClean="0">
                <a:solidFill>
                  <a:srgbClr val="002060"/>
                </a:solidFill>
                <a:latin typeface="Arial" pitchFamily="34" charset="0"/>
                <a:cs typeface="Arial" pitchFamily="34" charset="0"/>
              </a:rPr>
              <a:t>наличные деньги</a:t>
            </a:r>
            <a:r>
              <a:rPr lang="en-US" i="1" dirty="0" smtClean="0">
                <a:solidFill>
                  <a:srgbClr val="002060"/>
                </a:solidFill>
                <a:latin typeface="Arial" pitchFamily="34" charset="0"/>
                <a:cs typeface="Arial" pitchFamily="34" charset="0"/>
              </a:rPr>
              <a:t>; </a:t>
            </a:r>
            <a:r>
              <a:rPr lang="ru-RU" i="1" dirty="0" smtClean="0">
                <a:solidFill>
                  <a:srgbClr val="002060"/>
                </a:solidFill>
                <a:latin typeface="Arial" pitchFamily="34" charset="0"/>
                <a:cs typeface="Arial" pitchFamily="34" charset="0"/>
              </a:rPr>
              <a:t>память быстрого доступа</a:t>
            </a:r>
            <a:r>
              <a:rPr lang="en-US" i="1" dirty="0" smtClean="0">
                <a:solidFill>
                  <a:srgbClr val="002060"/>
                </a:solidFill>
                <a:latin typeface="Arial" pitchFamily="34" charset="0"/>
                <a:cs typeface="Arial" pitchFamily="34" charset="0"/>
              </a:rPr>
              <a:t>, </a:t>
            </a:r>
            <a:r>
              <a:rPr lang="ru-RU" i="1" dirty="0" smtClean="0">
                <a:solidFill>
                  <a:srgbClr val="002060"/>
                </a:solidFill>
                <a:latin typeface="Arial" pitchFamily="34" charset="0"/>
                <a:cs typeface="Arial" pitchFamily="34" charset="0"/>
              </a:rPr>
              <a:t>временная память</a:t>
            </a:r>
            <a:r>
              <a:rPr lang="en-US" i="1" dirty="0" smtClean="0">
                <a:solidFill>
                  <a:srgbClr val="002060"/>
                </a:solidFill>
                <a:latin typeface="Arial" pitchFamily="34" charset="0"/>
                <a:cs typeface="Arial" pitchFamily="34" charset="0"/>
              </a:rPr>
              <a:t> (cash; quick access memory, temporary memory)</a:t>
            </a:r>
            <a:endParaRPr lang="ru-RU" i="1" dirty="0" smtClean="0">
              <a:solidFill>
                <a:srgbClr val="002060"/>
              </a:solidFill>
              <a:latin typeface="Arial" pitchFamily="34" charset="0"/>
              <a:cs typeface="Arial" pitchFamily="34" charset="0"/>
            </a:endParaRPr>
          </a:p>
          <a:p>
            <a:pPr>
              <a:buNone/>
            </a:pPr>
            <a:endParaRPr lang="ru-RU" dirty="0" smtClean="0"/>
          </a:p>
          <a:p>
            <a:pPr>
              <a:buNone/>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solidFill>
                  <a:srgbClr val="0070C0"/>
                </a:solidFill>
                <a:latin typeface="Arial" pitchFamily="34" charset="0"/>
                <a:cs typeface="Arial" pitchFamily="34" charset="0"/>
              </a:rPr>
              <a:t>NB!</a:t>
            </a:r>
            <a:endParaRPr lang="ru-RU" dirty="0"/>
          </a:p>
        </p:txBody>
      </p:sp>
      <p:sp>
        <p:nvSpPr>
          <p:cNvPr id="3" name="Содержимое 2"/>
          <p:cNvSpPr>
            <a:spLocks noGrp="1"/>
          </p:cNvSpPr>
          <p:nvPr>
            <p:ph sz="quarter" idx="1"/>
          </p:nvPr>
        </p:nvSpPr>
        <p:spPr/>
        <p:txBody>
          <a:bodyPr/>
          <a:lstStyle/>
          <a:p>
            <a:pPr>
              <a:buNone/>
            </a:pPr>
            <a:r>
              <a:rPr lang="kk-KZ" dirty="0" smtClean="0"/>
              <a:t> </a:t>
            </a:r>
            <a:endParaRPr lang="ru-RU" dirty="0" smtClean="0"/>
          </a:p>
          <a:p>
            <a:pPr>
              <a:lnSpc>
                <a:spcPct val="150000"/>
              </a:lnSpc>
              <a:buNone/>
            </a:pPr>
            <a:r>
              <a:rPr lang="en-US" dirty="0" smtClean="0">
                <a:solidFill>
                  <a:srgbClr val="002060"/>
                </a:solidFill>
                <a:latin typeface="Arial" pitchFamily="34" charset="0"/>
                <a:cs typeface="Arial" pitchFamily="34" charset="0"/>
              </a:rPr>
              <a:t>2. Terms with a single meaning in a specific field of science and technology: </a:t>
            </a:r>
          </a:p>
          <a:p>
            <a:pPr>
              <a:lnSpc>
                <a:spcPct val="150000"/>
              </a:lnSpc>
              <a:buNone/>
            </a:pPr>
            <a:r>
              <a:rPr lang="en-US" i="1" dirty="0" smtClean="0">
                <a:solidFill>
                  <a:srgbClr val="002060"/>
                </a:solidFill>
                <a:latin typeface="Arial" pitchFamily="34" charset="0"/>
                <a:cs typeface="Arial" pitchFamily="34" charset="0"/>
              </a:rPr>
              <a:t>welding – </a:t>
            </a:r>
            <a:r>
              <a:rPr lang="ru-RU" i="1" dirty="0" smtClean="0">
                <a:solidFill>
                  <a:srgbClr val="002060"/>
                </a:solidFill>
                <a:latin typeface="Arial" pitchFamily="34" charset="0"/>
                <a:cs typeface="Arial" pitchFamily="34" charset="0"/>
              </a:rPr>
              <a:t>сварка</a:t>
            </a:r>
            <a:r>
              <a:rPr lang="en-US" i="1" dirty="0" smtClean="0">
                <a:solidFill>
                  <a:srgbClr val="002060"/>
                </a:solidFill>
                <a:latin typeface="Arial" pitchFamily="34" charset="0"/>
                <a:cs typeface="Arial" pitchFamily="34" charset="0"/>
              </a:rPr>
              <a:t> (welding), </a:t>
            </a:r>
          </a:p>
          <a:p>
            <a:pPr>
              <a:lnSpc>
                <a:spcPct val="150000"/>
              </a:lnSpc>
              <a:buNone/>
            </a:pPr>
            <a:r>
              <a:rPr lang="en-US" i="1" dirty="0" smtClean="0">
                <a:solidFill>
                  <a:srgbClr val="002060"/>
                </a:solidFill>
                <a:latin typeface="Arial" pitchFamily="34" charset="0"/>
                <a:cs typeface="Arial" pitchFamily="34" charset="0"/>
              </a:rPr>
              <a:t>software – </a:t>
            </a:r>
            <a:r>
              <a:rPr lang="ru-RU" i="1" dirty="0" smtClean="0">
                <a:solidFill>
                  <a:srgbClr val="002060"/>
                </a:solidFill>
                <a:latin typeface="Arial" pitchFamily="34" charset="0"/>
                <a:cs typeface="Arial" pitchFamily="34" charset="0"/>
              </a:rPr>
              <a:t>программное обеспечение</a:t>
            </a:r>
            <a:r>
              <a:rPr lang="en-US" i="1" dirty="0" smtClean="0">
                <a:solidFill>
                  <a:srgbClr val="002060"/>
                </a:solidFill>
                <a:latin typeface="Arial" pitchFamily="34" charset="0"/>
                <a:cs typeface="Arial" pitchFamily="34" charset="0"/>
              </a:rPr>
              <a:t> (software).</a:t>
            </a:r>
            <a:endParaRPr lang="ru-RU" i="1" dirty="0" smtClean="0">
              <a:solidFill>
                <a:srgbClr val="002060"/>
              </a:solidFill>
              <a:latin typeface="Arial" pitchFamily="34" charset="0"/>
              <a:cs typeface="Arial" pitchFamily="34" charset="0"/>
            </a:endParaRP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solidFill>
                  <a:srgbClr val="0070C0"/>
                </a:solidFill>
                <a:latin typeface="Arial" pitchFamily="34" charset="0"/>
                <a:cs typeface="Arial" pitchFamily="34" charset="0"/>
              </a:rPr>
              <a:t>NB!</a:t>
            </a:r>
            <a:endParaRPr lang="ru-RU" dirty="0"/>
          </a:p>
        </p:txBody>
      </p:sp>
      <p:sp>
        <p:nvSpPr>
          <p:cNvPr id="3" name="Содержимое 2"/>
          <p:cNvSpPr>
            <a:spLocks noGrp="1"/>
          </p:cNvSpPr>
          <p:nvPr>
            <p:ph sz="quarter" idx="1"/>
          </p:nvPr>
        </p:nvSpPr>
        <p:spPr/>
        <p:txBody>
          <a:bodyPr/>
          <a:lstStyle/>
          <a:p>
            <a:pPr>
              <a:lnSpc>
                <a:spcPct val="150000"/>
              </a:lnSpc>
              <a:buNone/>
            </a:pPr>
            <a:r>
              <a:rPr lang="en-US" dirty="0" smtClean="0">
                <a:solidFill>
                  <a:srgbClr val="002060"/>
                </a:solidFill>
                <a:latin typeface="Arial" pitchFamily="34" charset="0"/>
                <a:cs typeface="Arial" pitchFamily="34" charset="0"/>
              </a:rPr>
              <a:t>3. Terms that have a number of meanings in a specific field of science or technology (</a:t>
            </a:r>
            <a:r>
              <a:rPr lang="en-US" dirty="0" err="1" smtClean="0">
                <a:solidFill>
                  <a:srgbClr val="002060"/>
                </a:solidFill>
                <a:latin typeface="Arial" pitchFamily="34" charset="0"/>
                <a:cs typeface="Arial" pitchFamily="34" charset="0"/>
              </a:rPr>
              <a:t>polysemy</a:t>
            </a:r>
            <a:r>
              <a:rPr lang="en-US" dirty="0" smtClean="0">
                <a:solidFill>
                  <a:srgbClr val="002060"/>
                </a:solidFill>
                <a:latin typeface="Arial" pitchFamily="34" charset="0"/>
                <a:cs typeface="Arial" pitchFamily="34" charset="0"/>
              </a:rPr>
              <a:t> in a specific sublanguage): </a:t>
            </a:r>
          </a:p>
          <a:p>
            <a:pPr>
              <a:lnSpc>
                <a:spcPct val="150000"/>
              </a:lnSpc>
              <a:buNone/>
            </a:pPr>
            <a:r>
              <a:rPr lang="en-US" i="1" dirty="0" smtClean="0">
                <a:solidFill>
                  <a:srgbClr val="002060"/>
                </a:solidFill>
                <a:latin typeface="Arial" pitchFamily="34" charset="0"/>
                <a:cs typeface="Arial" pitchFamily="34" charset="0"/>
              </a:rPr>
              <a:t>run - </a:t>
            </a:r>
            <a:r>
              <a:rPr lang="ru-RU" i="1" dirty="0" smtClean="0">
                <a:solidFill>
                  <a:srgbClr val="002060"/>
                </a:solidFill>
                <a:latin typeface="Arial" pitchFamily="34" charset="0"/>
                <a:cs typeface="Arial" pitchFamily="34" charset="0"/>
              </a:rPr>
              <a:t>выполнять</a:t>
            </a:r>
            <a:r>
              <a:rPr lang="en-US" i="1" dirty="0" smtClean="0">
                <a:solidFill>
                  <a:srgbClr val="002060"/>
                </a:solidFill>
                <a:latin typeface="Arial" pitchFamily="34" charset="0"/>
                <a:cs typeface="Arial" pitchFamily="34" charset="0"/>
              </a:rPr>
              <a:t>, </a:t>
            </a:r>
            <a:r>
              <a:rPr lang="ru-RU" i="1" dirty="0" smtClean="0">
                <a:solidFill>
                  <a:srgbClr val="002060"/>
                </a:solidFill>
                <a:latin typeface="Arial" pitchFamily="34" charset="0"/>
                <a:cs typeface="Arial" pitchFamily="34" charset="0"/>
              </a:rPr>
              <a:t>запускать</a:t>
            </a:r>
            <a:r>
              <a:rPr lang="en-US" i="1" dirty="0" smtClean="0">
                <a:solidFill>
                  <a:srgbClr val="002060"/>
                </a:solidFill>
                <a:latin typeface="Arial" pitchFamily="34" charset="0"/>
                <a:cs typeface="Arial" pitchFamily="34" charset="0"/>
              </a:rPr>
              <a:t>.</a:t>
            </a:r>
            <a:endParaRPr lang="ru-RU" i="1" dirty="0" smtClean="0">
              <a:solidFill>
                <a:srgbClr val="002060"/>
              </a:solidFill>
              <a:latin typeface="Arial" pitchFamily="34" charset="0"/>
              <a:cs typeface="Arial" pitchFamily="34" charset="0"/>
            </a:endParaRPr>
          </a:p>
          <a:p>
            <a:endParaRPr lang="ru-RU"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70</TotalTime>
  <Words>44</Words>
  <Application>Microsoft Office PowerPoint</Application>
  <PresentationFormat>Экран (4:3)</PresentationFormat>
  <Paragraphs>38</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Начальная</vt:lpstr>
      <vt:lpstr>GLOSSARY</vt:lpstr>
      <vt:lpstr>GLOSSARY</vt:lpstr>
      <vt:lpstr>GLOSSARY</vt:lpstr>
      <vt:lpstr>GLOSSARY</vt:lpstr>
      <vt:lpstr>NB!</vt:lpstr>
      <vt:lpstr>NB!</vt:lpstr>
      <vt:lpstr>NB!</vt:lpstr>
      <vt:lpstr>NB!</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Иностранный язык (профессиональный)</dc:title>
  <dc:creator>Elena</dc:creator>
  <cp:lastModifiedBy>1</cp:lastModifiedBy>
  <cp:revision>10</cp:revision>
  <dcterms:created xsi:type="dcterms:W3CDTF">2020-08-09T06:22:10Z</dcterms:created>
  <dcterms:modified xsi:type="dcterms:W3CDTF">2020-08-19T05:39:32Z</dcterms:modified>
</cp:coreProperties>
</file>